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4" r:id="rId7"/>
    <p:sldId id="265" r:id="rId8"/>
    <p:sldId id="257" r:id="rId9"/>
    <p:sldId id="271" r:id="rId10"/>
    <p:sldId id="270" r:id="rId11"/>
    <p:sldId id="269" r:id="rId12"/>
    <p:sldId id="266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18.jpeg"/><Relationship Id="rId7" Type="http://schemas.openxmlformats.org/officeDocument/2006/relationships/image" Target="../media/image37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eg"/><Relationship Id="rId7" Type="http://schemas.openxmlformats.org/officeDocument/2006/relationships/image" Target="../media/image45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10" Type="http://schemas.openxmlformats.org/officeDocument/2006/relationships/image" Target="../media/image48.jpg"/><Relationship Id="rId4" Type="http://schemas.openxmlformats.org/officeDocument/2006/relationships/image" Target="../media/image42.jpeg"/><Relationship Id="rId9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712709-95FB-4FA8-8D75-445D71EDBC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4731662"/>
            <a:ext cx="9082834" cy="45719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педагогическая находка</a:t>
            </a:r>
            <a:br>
              <a:rPr lang="ru-RU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«Обучение составлению декоративных узоров по мотивам народных росписей»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B5D097-4A2E-49B1-B6A9-1983671441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:</a:t>
            </a:r>
          </a:p>
          <a:p>
            <a:pPr algn="r"/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воспитатель Кузнецова Т.Н.</a:t>
            </a:r>
          </a:p>
        </p:txBody>
      </p:sp>
    </p:spTree>
    <p:extLst>
      <p:ext uri="{BB962C8B-B14F-4D97-AF65-F5344CB8AC3E}">
        <p14:creationId xmlns:p14="http://schemas.microsoft.com/office/powerpoint/2010/main" val="1957401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C0D556F-2EC7-4656-8BB9-C978200B8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836" y="278998"/>
            <a:ext cx="4776352" cy="2890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15">
            <a:extLst>
              <a:ext uri="{FF2B5EF4-FFF2-40B4-BE49-F238E27FC236}">
                <a16:creationId xmlns:a16="http://schemas.microsoft.com/office/drawing/2014/main" id="{66A37C90-0E66-4FD2-8E9B-D6DC94EB1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7812" y="3617259"/>
            <a:ext cx="6544235" cy="3054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969E48-AB02-4F88-BAEF-A2C7F1118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530" y="245975"/>
            <a:ext cx="2225820" cy="3147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605A81-9FF8-44FD-8052-E8E0FE51C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879" y="3429000"/>
            <a:ext cx="2225819" cy="3147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9177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22852B-BB3F-49CD-8F9D-566F615ED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76" y="161366"/>
            <a:ext cx="3487271" cy="2476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22">
            <a:extLst>
              <a:ext uri="{FF2B5EF4-FFF2-40B4-BE49-F238E27FC236}">
                <a16:creationId xmlns:a16="http://schemas.microsoft.com/office/drawing/2014/main" id="{3C54B42D-C326-4C33-950D-08828C467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529" y="161365"/>
            <a:ext cx="3926542" cy="25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330203-DFF9-47DB-9352-CA88C8BFA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08" y="2980984"/>
            <a:ext cx="2207491" cy="3715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EB2E88-4741-48F6-B0D8-0B786BD9AF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5046" y="4561912"/>
            <a:ext cx="2846295" cy="2134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72A8755-66D2-44F2-86BF-D29B8B8E18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7922" y="161365"/>
            <a:ext cx="1678088" cy="2980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17">
            <a:extLst>
              <a:ext uri="{FF2B5EF4-FFF2-40B4-BE49-F238E27FC236}">
                <a16:creationId xmlns:a16="http://schemas.microsoft.com/office/drawing/2014/main" id="{90023F31-F2AF-4CF2-AD20-EE75AEA94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7467" y="2829642"/>
            <a:ext cx="3397872" cy="1540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517943-DD8A-46EA-8A8A-D9E6BAA1B9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4561912"/>
            <a:ext cx="4756272" cy="2199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07C30DE-284B-427F-8977-A6DFD02B12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5200" y="2829642"/>
            <a:ext cx="2588287" cy="1498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6992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25">
            <a:extLst>
              <a:ext uri="{FF2B5EF4-FFF2-40B4-BE49-F238E27FC236}">
                <a16:creationId xmlns:a16="http://schemas.microsoft.com/office/drawing/2014/main" id="{AB7A8A96-BBD1-4D51-9573-42536A9F6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35579" y="217134"/>
            <a:ext cx="4528151" cy="3061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7" descr="IMG_20151227_0016">
            <a:extLst>
              <a:ext uri="{FF2B5EF4-FFF2-40B4-BE49-F238E27FC236}">
                <a16:creationId xmlns:a16="http://schemas.microsoft.com/office/drawing/2014/main" id="{52C208D9-FCEC-45A2-8E08-764EC70E3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159" y="4921436"/>
            <a:ext cx="1822919" cy="1831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IMG_20151227_0014">
            <a:extLst>
              <a:ext uri="{FF2B5EF4-FFF2-40B4-BE49-F238E27FC236}">
                <a16:creationId xmlns:a16="http://schemas.microsoft.com/office/drawing/2014/main" id="{DFDFCA58-F4F4-4323-B7C0-E24DF98CD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529" y="3199923"/>
            <a:ext cx="1650178" cy="1675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IMG_20151227_0015">
            <a:extLst>
              <a:ext uri="{FF2B5EF4-FFF2-40B4-BE49-F238E27FC236}">
                <a16:creationId xmlns:a16="http://schemas.microsoft.com/office/drawing/2014/main" id="{6418D563-5DF5-463B-BC1D-D936E254B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3009" y="4037685"/>
            <a:ext cx="1887587" cy="1877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68560E-D2D3-46F2-A214-FE76EB0494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5867" y="3767669"/>
            <a:ext cx="3657974" cy="2743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44B90D-7E8E-478C-8791-C1590E9F7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252858" y="2374834"/>
            <a:ext cx="2200238" cy="1650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B222FFA-ED69-40AB-AC9E-0E28961381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9333" y="213469"/>
            <a:ext cx="2228156" cy="1671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A7EE2F-EA31-40B8-A985-561CAC1C99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3092" y="853413"/>
            <a:ext cx="3128680" cy="2346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FB55FF2-E1F2-4980-8A05-53F1618C82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7871" y="3579859"/>
            <a:ext cx="2332741" cy="2925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8689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5BD496-CADB-4D30-8D8E-30ABD76D6D4E}"/>
              </a:ext>
            </a:extLst>
          </p:cNvPr>
          <p:cNvSpPr txBox="1"/>
          <p:nvPr/>
        </p:nvSpPr>
        <p:spPr>
          <a:xfrm>
            <a:off x="762000" y="3076278"/>
            <a:ext cx="10641106" cy="916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5" indent="-226695" algn="ctr">
              <a:lnSpc>
                <a:spcPct val="150000"/>
              </a:lnSpc>
            </a:pPr>
            <a:r>
              <a:rPr lang="ru-RU" sz="4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Благодарю за внимание</a:t>
            </a:r>
            <a:endParaRPr lang="ru-RU" sz="4000" b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048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6F4A02-2681-450E-929E-4553758AC06F}"/>
              </a:ext>
            </a:extLst>
          </p:cNvPr>
          <p:cNvSpPr txBox="1"/>
          <p:nvPr/>
        </p:nvSpPr>
        <p:spPr>
          <a:xfrm>
            <a:off x="1730188" y="242047"/>
            <a:ext cx="95205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 моей работы состоит в том, что она показывает развивающие функции декоративно-прикладного искусства народов России, как целостного этнического, культурно-исторического и социально-педагогического феномена. </a:t>
            </a:r>
            <a:br>
              <a:rPr lang="ru-RU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00B050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6ACCEC0-74B6-4E56-939B-589815659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188" y="1456708"/>
            <a:ext cx="4104456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339ACB-6A6F-4E57-AB11-A5F44A4C7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533" y="1488085"/>
            <a:ext cx="4890247" cy="4890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3">
            <a:extLst>
              <a:ext uri="{FF2B5EF4-FFF2-40B4-BE49-F238E27FC236}">
                <a16:creationId xmlns:a16="http://schemas.microsoft.com/office/drawing/2014/main" id="{608A5B73-28E9-4AD7-872A-A21EE123C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188" y="1425332"/>
            <a:ext cx="4104456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3">
            <a:extLst>
              <a:ext uri="{FF2B5EF4-FFF2-40B4-BE49-F238E27FC236}">
                <a16:creationId xmlns:a16="http://schemas.microsoft.com/office/drawing/2014/main" id="{38304740-0AC3-4FB3-B0A1-4D9EF6093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188" y="1456708"/>
            <a:ext cx="4104456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4328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A12ABD-7EB2-4912-B385-47DA839BCB7F}"/>
              </a:ext>
            </a:extLst>
          </p:cNvPr>
          <p:cNvSpPr txBox="1"/>
          <p:nvPr/>
        </p:nvSpPr>
        <p:spPr>
          <a:xfrm>
            <a:off x="1640541" y="869576"/>
            <a:ext cx="9780494" cy="4197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5" indent="-226695" algn="just">
              <a:lnSpc>
                <a:spcPct val="150000"/>
              </a:lnSpc>
            </a:pPr>
            <a:r>
              <a:rPr lang="ru-RU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Обучение декоративному рисованию детей старшего дошкольного возраста по мотивам народных росписей предполагает создание ребёнком узора, расположенного  правильно, грамотно  на любой форме, любом предмете. Для этого мною были созданы следующие условия:</a:t>
            </a:r>
            <a:endParaRPr lang="ru-RU" sz="1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"/>
            </a:pPr>
            <a:r>
              <a:rPr lang="ru-RU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создана художественно-эстетическая развивающая среда в группе детского сада, включающая разные виды народного декоративно-прикладного искусства;</a:t>
            </a:r>
            <a:endParaRPr lang="ru-RU" sz="1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"/>
            </a:pPr>
            <a:r>
              <a:rPr lang="ru-RU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организовано систематическое знакомство детей дошкольного возраста с народными росписями в различных видах народного декоративно-прикладного искусства;</a:t>
            </a:r>
            <a:endParaRPr lang="ru-RU" sz="1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"/>
            </a:pPr>
            <a:r>
              <a:rPr lang="ru-RU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использовано поэтапное ознакомление с элементами народной росписи в различных видах эстетической деятельности детей.</a:t>
            </a:r>
            <a:endParaRPr lang="ru-RU" sz="1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470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34C3A7-FCA0-4E6D-89B6-EEABB8284D16}"/>
              </a:ext>
            </a:extLst>
          </p:cNvPr>
          <p:cNvSpPr txBox="1"/>
          <p:nvPr/>
        </p:nvSpPr>
        <p:spPr>
          <a:xfrm>
            <a:off x="1846729" y="502024"/>
            <a:ext cx="4776325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этап – подготовительный: проведен анализ научных литературных источников, анализ и обобщение передового педагогического опыта по теме работы, сбор информации, диагностика, разработка перспективного плана работы на год.</a:t>
            </a:r>
          </a:p>
          <a:p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этап – реализация перспективного плана: в единой системе проведена образовательная деятельность – репродуктивная деятельность, закрепляющая и самостоятельно-творческая деятельность  детей.</a:t>
            </a:r>
          </a:p>
          <a:p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этап – обобщающий: подведён итог работы, оформлены пособия, атрибуты  к дидактическим играм по изучаемой теме,  разработаны рекомендации для родителей и педагогов по работе  с детьми,  обобщен опыт работы. </a:t>
            </a: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75683B8E-9EB4-4697-90CE-12A01E4A3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10105888" y="303283"/>
            <a:ext cx="1962195" cy="2069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12">
            <a:extLst>
              <a:ext uri="{FF2B5EF4-FFF2-40B4-BE49-F238E27FC236}">
                <a16:creationId xmlns:a16="http://schemas.microsoft.com/office/drawing/2014/main" id="{BF83319E-242E-4139-B04E-F833BA230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935" y="2405460"/>
            <a:ext cx="284480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8">
            <a:extLst>
              <a:ext uri="{FF2B5EF4-FFF2-40B4-BE49-F238E27FC236}">
                <a16:creationId xmlns:a16="http://schemas.microsoft.com/office/drawing/2014/main" id="{858A398E-2F9F-4537-B071-7AC0A9CF6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40246" y="275429"/>
            <a:ext cx="2490788" cy="1671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3">
            <a:extLst>
              <a:ext uri="{FF2B5EF4-FFF2-40B4-BE49-F238E27FC236}">
                <a16:creationId xmlns:a16="http://schemas.microsoft.com/office/drawing/2014/main" id="{FDCD6B40-18F7-45B8-8E1E-28DA3D275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65571" y="4625579"/>
            <a:ext cx="3355975" cy="2133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7">
            <a:extLst>
              <a:ext uri="{FF2B5EF4-FFF2-40B4-BE49-F238E27FC236}">
                <a16:creationId xmlns:a16="http://schemas.microsoft.com/office/drawing/2014/main" id="{1AE58F15-BEDA-4616-9107-0825470F0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557" y="2232421"/>
            <a:ext cx="2428875" cy="1822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5">
            <a:extLst>
              <a:ext uri="{FF2B5EF4-FFF2-40B4-BE49-F238E27FC236}">
                <a16:creationId xmlns:a16="http://schemas.microsoft.com/office/drawing/2014/main" id="{D45D0C30-2F27-4E15-BA72-BDD157044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91620" y="4370274"/>
            <a:ext cx="2005385" cy="1782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492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76D8F1-11E2-4442-9964-CB2B6C5FFBD9}"/>
              </a:ext>
            </a:extLst>
          </p:cNvPr>
          <p:cNvSpPr txBox="1"/>
          <p:nvPr/>
        </p:nvSpPr>
        <p:spPr>
          <a:xfrm>
            <a:off x="1783976" y="170329"/>
            <a:ext cx="9556377" cy="3274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5" indent="450215" algn="l">
              <a:lnSpc>
                <a:spcPct val="150000"/>
              </a:lnSpc>
            </a:pP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ормы организации работы с детьми:</a:t>
            </a:r>
            <a:endParaRPr lang="ru-RU" sz="20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2595" indent="450215" algn="just">
              <a:lnSpc>
                <a:spcPct val="150000"/>
              </a:lnSpc>
            </a:pPr>
            <a:r>
              <a:rPr lang="ru-RU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Занятия по ознакомлению с определенными видами декоративно-прикладного искусства.</a:t>
            </a:r>
            <a:endParaRPr lang="ru-RU" sz="20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2595" indent="450215" algn="just">
              <a:lnSpc>
                <a:spcPct val="150000"/>
              </a:lnSpc>
            </a:pPr>
            <a:r>
              <a:rPr lang="ru-RU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Занятия по декоративному рисованию.</a:t>
            </a:r>
            <a:endParaRPr lang="ru-RU" sz="20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2595" indent="450215" algn="just">
              <a:lnSpc>
                <a:spcPct val="150000"/>
              </a:lnSpc>
            </a:pPr>
            <a:r>
              <a:rPr lang="ru-RU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Самостоятельная изобразительная деятельность.</a:t>
            </a:r>
            <a:endParaRPr lang="ru-RU" sz="20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2595" indent="450215" algn="just">
              <a:lnSpc>
                <a:spcPct val="150000"/>
              </a:lnSpc>
            </a:pPr>
            <a:r>
              <a:rPr lang="ru-RU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Выставки. </a:t>
            </a:r>
            <a:endParaRPr lang="ru-RU" sz="20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2595" indent="450215" algn="just">
              <a:lnSpc>
                <a:spcPct val="150000"/>
              </a:lnSpc>
            </a:pPr>
            <a:r>
              <a:rPr lang="ru-RU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Экскурсии.</a:t>
            </a:r>
            <a:endParaRPr lang="ru-RU" sz="20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6">
            <a:extLst>
              <a:ext uri="{FF2B5EF4-FFF2-40B4-BE49-F238E27FC236}">
                <a16:creationId xmlns:a16="http://schemas.microsoft.com/office/drawing/2014/main" id="{36422C7D-17B4-4BBC-ACA7-0FAC3A497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45196" y="1120716"/>
            <a:ext cx="2428875" cy="1820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C6F09C17-0919-4291-9A02-6429E1CAB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10049202" y="2883806"/>
            <a:ext cx="1820863" cy="2324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6D3653FD-40C2-47A1-9184-202F74E20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160" y="3495137"/>
            <a:ext cx="2868080" cy="2190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0">
            <a:extLst>
              <a:ext uri="{FF2B5EF4-FFF2-40B4-BE49-F238E27FC236}">
                <a16:creationId xmlns:a16="http://schemas.microsoft.com/office/drawing/2014/main" id="{2EB95F40-E7F3-44CA-B7DA-F5AE76F58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777" y="4536142"/>
            <a:ext cx="2868080" cy="2151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12">
            <a:extLst>
              <a:ext uri="{FF2B5EF4-FFF2-40B4-BE49-F238E27FC236}">
                <a16:creationId xmlns:a16="http://schemas.microsoft.com/office/drawing/2014/main" id="{11D2285B-A8BC-4CF6-AB12-C42D3477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777" y="2626532"/>
            <a:ext cx="3012140" cy="1731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6">
            <a:extLst>
              <a:ext uri="{FF2B5EF4-FFF2-40B4-BE49-F238E27FC236}">
                <a16:creationId xmlns:a16="http://schemas.microsoft.com/office/drawing/2014/main" id="{6436B57A-7B4B-4988-9332-71D7FD6B0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917" y="5174784"/>
            <a:ext cx="2427288" cy="1512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IMG_2954">
            <a:extLst>
              <a:ext uri="{FF2B5EF4-FFF2-40B4-BE49-F238E27FC236}">
                <a16:creationId xmlns:a16="http://schemas.microsoft.com/office/drawing/2014/main" id="{7FB3229E-B3CD-4B52-BF0E-215AC9CDA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0343" y="4753443"/>
            <a:ext cx="2795516" cy="1863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MG_2895">
            <a:extLst>
              <a:ext uri="{FF2B5EF4-FFF2-40B4-BE49-F238E27FC236}">
                <a16:creationId xmlns:a16="http://schemas.microsoft.com/office/drawing/2014/main" id="{D3EC5F54-FBE6-41C3-8458-824972B47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68" y="2790993"/>
            <a:ext cx="2524999" cy="1683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125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5DBA3E-3737-4C4A-B33C-54E033C6DFC9}"/>
              </a:ext>
            </a:extLst>
          </p:cNvPr>
          <p:cNvSpPr txBox="1"/>
          <p:nvPr/>
        </p:nvSpPr>
        <p:spPr>
          <a:xfrm>
            <a:off x="1237129" y="161364"/>
            <a:ext cx="10434918" cy="6182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5" indent="450215" algn="ctr">
              <a:lnSpc>
                <a:spcPct val="150000"/>
              </a:lnSpc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2595" indent="447675" algn="just">
              <a:lnSpc>
                <a:spcPct val="150000"/>
              </a:lnSpc>
            </a:pPr>
            <a:r>
              <a:rPr lang="ru-RU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Методы и приемы обучения декоративному рисованию:</a:t>
            </a:r>
            <a:endParaRPr lang="ru-RU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"/>
            </a:pPr>
            <a:r>
              <a:rPr lang="ru-RU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игровой ситуации в начале занятия и во время анализа детских работ, что позволяет поддерживать интерес детей к занятиям;</a:t>
            </a:r>
            <a:endParaRPr lang="ru-RU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"/>
            </a:pPr>
            <a:r>
              <a:rPr lang="ru-RU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сравнение двух элементов узора, композиций для обучения пониманию закономерностей росписи, вариантов сочетания отдельных элементов узора при создании образа;</a:t>
            </a:r>
            <a:endParaRPr lang="ru-RU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"/>
            </a:pPr>
            <a:r>
              <a:rPr lang="ru-RU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 движения руки - очерчивающего жеста для выделения элементов узора на предмете и определения расположения их на листе бумаги, последовательности заполнения формы бумаги или предмета;</a:t>
            </a:r>
            <a:endParaRPr lang="ru-RU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"/>
            </a:pPr>
            <a:r>
              <a:rPr lang="ru-RU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упражнения в начале занятия с детьми 5-7 лет при изображении новых элементов или сложных после их рассматривания;</a:t>
            </a:r>
            <a:endParaRPr lang="ru-RU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"/>
            </a:pPr>
            <a:r>
              <a:rPr lang="ru-RU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 способов изображения новых элементов для детей;</a:t>
            </a:r>
            <a:endParaRPr lang="ru-RU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"/>
            </a:pPr>
            <a:r>
              <a:rPr lang="ru-RU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 разных вариантов композиционного построения узора на  </a:t>
            </a:r>
            <a:r>
              <a:rPr lang="ru-RU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фланелеграфе</a:t>
            </a:r>
            <a:r>
              <a:rPr lang="ru-RU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"/>
            </a:pPr>
            <a:r>
              <a:rPr lang="ru-RU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проговаривание последовательности работы, называние элементов узора, действия при его воспроизведении в рисовании («завиток ведем вверх, потом вниз...»).</a:t>
            </a:r>
            <a:endParaRPr lang="ru-RU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79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>
            <a:extLst>
              <a:ext uri="{FF2B5EF4-FFF2-40B4-BE49-F238E27FC236}">
                <a16:creationId xmlns:a16="http://schemas.microsoft.com/office/drawing/2014/main" id="{FA6792BC-9882-4F4D-87B1-2A0FB81FE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76" y="502024"/>
            <a:ext cx="4168589" cy="2666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22">
            <a:extLst>
              <a:ext uri="{FF2B5EF4-FFF2-40B4-BE49-F238E27FC236}">
                <a16:creationId xmlns:a16="http://schemas.microsoft.com/office/drawing/2014/main" id="{26DC8F5E-1870-4F91-9F7B-74EF07A89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856" y="502024"/>
            <a:ext cx="4168589" cy="2666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14">
            <a:extLst>
              <a:ext uri="{FF2B5EF4-FFF2-40B4-BE49-F238E27FC236}">
                <a16:creationId xmlns:a16="http://schemas.microsoft.com/office/drawing/2014/main" id="{E019CA46-D8AD-41DF-9A5F-DD3730210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2658" y="3688983"/>
            <a:ext cx="4276165" cy="2510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18">
            <a:extLst>
              <a:ext uri="{FF2B5EF4-FFF2-40B4-BE49-F238E27FC236}">
                <a16:creationId xmlns:a16="http://schemas.microsoft.com/office/drawing/2014/main" id="{BE3D70A2-1453-4FBE-B2D8-FD4C48C3C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0697" y="3688983"/>
            <a:ext cx="2726017" cy="2510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Объект 20">
            <a:extLst>
              <a:ext uri="{FF2B5EF4-FFF2-40B4-BE49-F238E27FC236}">
                <a16:creationId xmlns:a16="http://schemas.microsoft.com/office/drawing/2014/main" id="{3FF4B580-71CE-4713-8B65-730E532E2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48588" y="3688983"/>
            <a:ext cx="2692400" cy="2447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1386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9">
            <a:extLst>
              <a:ext uri="{FF2B5EF4-FFF2-40B4-BE49-F238E27FC236}">
                <a16:creationId xmlns:a16="http://schemas.microsoft.com/office/drawing/2014/main" id="{C1613D6D-E201-491B-83EF-D7FE41899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0507" y="2293505"/>
            <a:ext cx="5802591" cy="4483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Объект 12">
            <a:extLst>
              <a:ext uri="{FF2B5EF4-FFF2-40B4-BE49-F238E27FC236}">
                <a16:creationId xmlns:a16="http://schemas.microsoft.com/office/drawing/2014/main" id="{763576EA-5A27-45FE-A101-673334940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02" y="1219200"/>
            <a:ext cx="5905314" cy="3056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2355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IMG_20151227_0002">
            <a:extLst>
              <a:ext uri="{FF2B5EF4-FFF2-40B4-BE49-F238E27FC236}">
                <a16:creationId xmlns:a16="http://schemas.microsoft.com/office/drawing/2014/main" id="{916A5EAC-0F8F-48C7-9173-C11F71621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530" y="706221"/>
            <a:ext cx="3504893" cy="1071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IMG_20151227_0007">
            <a:extLst>
              <a:ext uri="{FF2B5EF4-FFF2-40B4-BE49-F238E27FC236}">
                <a16:creationId xmlns:a16="http://schemas.microsoft.com/office/drawing/2014/main" id="{C248DEF0-35E7-4048-9377-F56666BD0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471" y="679327"/>
            <a:ext cx="3314373" cy="1366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8B2F73-70DE-4D93-A945-D35BFCEE0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6099" y="2387159"/>
            <a:ext cx="3636775" cy="1459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1EB845-EC8F-4671-9001-0A45C4141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0898" y="4250340"/>
            <a:ext cx="2780524" cy="178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 descr="IMG_20151227_0012">
            <a:extLst>
              <a:ext uri="{FF2B5EF4-FFF2-40B4-BE49-F238E27FC236}">
                <a16:creationId xmlns:a16="http://schemas.microsoft.com/office/drawing/2014/main" id="{92E82027-49A6-4F6F-AE71-422C9968C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6" y="1532965"/>
            <a:ext cx="2260351" cy="3397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">
            <a:extLst>
              <a:ext uri="{FF2B5EF4-FFF2-40B4-BE49-F238E27FC236}">
                <a16:creationId xmlns:a16="http://schemas.microsoft.com/office/drawing/2014/main" id="{AF2C9B7A-EDB3-4B79-A330-4365616B5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959" y="2706787"/>
            <a:ext cx="5078301" cy="2890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703607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281</TotalTime>
  <Words>396</Words>
  <Application>Microsoft Office PowerPoint</Application>
  <PresentationFormat>Широкоэкранный</PresentationFormat>
  <Paragraphs>27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Century Gothic</vt:lpstr>
      <vt:lpstr>Times New Roman</vt:lpstr>
      <vt:lpstr>Wingdings</vt:lpstr>
      <vt:lpstr>Wingdings 3</vt:lpstr>
      <vt:lpstr>Легкий дым</vt:lpstr>
      <vt:lpstr>Моя педагогическая находка «Обучение составлению декоративных узоров по мотивам народных росписей»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Мои педагогические находки «Обучение детей старшего дошкольного возраста составлению декоративных узоров по мотивам народных росписей» </dc:title>
  <dc:creator>Татьяна</dc:creator>
  <cp:lastModifiedBy>Татьяна</cp:lastModifiedBy>
  <cp:revision>17</cp:revision>
  <dcterms:created xsi:type="dcterms:W3CDTF">2022-03-15T10:37:18Z</dcterms:created>
  <dcterms:modified xsi:type="dcterms:W3CDTF">2022-03-22T05:43:22Z</dcterms:modified>
</cp:coreProperties>
</file>